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1" r:id="rId1"/>
  </p:sldMasterIdLst>
  <p:notesMasterIdLst>
    <p:notesMasterId r:id="rId10"/>
  </p:notesMasterIdLst>
  <p:sldIdLst>
    <p:sldId id="256" r:id="rId2"/>
    <p:sldId id="262" r:id="rId3"/>
    <p:sldId id="266" r:id="rId4"/>
    <p:sldId id="263" r:id="rId5"/>
    <p:sldId id="267" r:id="rId6"/>
    <p:sldId id="268" r:id="rId7"/>
    <p:sldId id="270" r:id="rId8"/>
    <p:sldId id="257"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ortin-Noreus, Jennifer K" initials="FNJK" lastIdx="1" clrIdx="0">
    <p:extLst>
      <p:ext uri="{19B8F6BF-5375-455C-9EA6-DF929625EA0E}">
        <p15:presenceInfo xmlns:p15="http://schemas.microsoft.com/office/powerpoint/2012/main" userId="S::jennifer_fortin-noreus@fws.gov::bfa6dc3c-b406-4c9c-8757-b5ba4e8a54e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4C1FFD-2597-4108-956D-65E40559C316}" v="2" dt="2022-02-07T16:56:48.6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673" autoAdjust="0"/>
  </p:normalViewPr>
  <p:slideViewPr>
    <p:cSldViewPr>
      <p:cViewPr varScale="1">
        <p:scale>
          <a:sx n="85" d="100"/>
          <a:sy n="85" d="100"/>
        </p:scale>
        <p:origin x="1554"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ortin-Noreus, Jennifer K" userId="bfa6dc3c-b406-4c9c-8757-b5ba4e8a54eb" providerId="ADAL" clId="{CA4C1FFD-2597-4108-956D-65E40559C316}"/>
    <pc:docChg chg="modSld">
      <pc:chgData name="Fortin-Noreus, Jennifer K" userId="bfa6dc3c-b406-4c9c-8757-b5ba4e8a54eb" providerId="ADAL" clId="{CA4C1FFD-2597-4108-956D-65E40559C316}" dt="2022-02-07T16:56:48.617" v="1" actId="14826"/>
      <pc:docMkLst>
        <pc:docMk/>
      </pc:docMkLst>
      <pc:sldChg chg="modSp">
        <pc:chgData name="Fortin-Noreus, Jennifer K" userId="bfa6dc3c-b406-4c9c-8757-b5ba4e8a54eb" providerId="ADAL" clId="{CA4C1FFD-2597-4108-956D-65E40559C316}" dt="2022-02-07T16:46:56.277" v="0" actId="14826"/>
        <pc:sldMkLst>
          <pc:docMk/>
          <pc:sldMk cId="2024717911" sldId="268"/>
        </pc:sldMkLst>
        <pc:picChg chg="mod">
          <ac:chgData name="Fortin-Noreus, Jennifer K" userId="bfa6dc3c-b406-4c9c-8757-b5ba4e8a54eb" providerId="ADAL" clId="{CA4C1FFD-2597-4108-956D-65E40559C316}" dt="2022-02-07T16:46:56.277" v="0" actId="14826"/>
          <ac:picMkLst>
            <pc:docMk/>
            <pc:sldMk cId="2024717911" sldId="268"/>
            <ac:picMk id="4" creationId="{FAED98B9-EE31-415D-A4B3-85C481473A75}"/>
          </ac:picMkLst>
        </pc:picChg>
      </pc:sldChg>
      <pc:sldChg chg="modSp">
        <pc:chgData name="Fortin-Noreus, Jennifer K" userId="bfa6dc3c-b406-4c9c-8757-b5ba4e8a54eb" providerId="ADAL" clId="{CA4C1FFD-2597-4108-956D-65E40559C316}" dt="2022-02-07T16:56:48.617" v="1" actId="14826"/>
        <pc:sldMkLst>
          <pc:docMk/>
          <pc:sldMk cId="1333620715" sldId="270"/>
        </pc:sldMkLst>
        <pc:picChg chg="mod">
          <ac:chgData name="Fortin-Noreus, Jennifer K" userId="bfa6dc3c-b406-4c9c-8757-b5ba4e8a54eb" providerId="ADAL" clId="{CA4C1FFD-2597-4108-956D-65E40559C316}" dt="2022-02-07T16:56:48.617" v="1" actId="14826"/>
          <ac:picMkLst>
            <pc:docMk/>
            <pc:sldMk cId="1333620715" sldId="270"/>
            <ac:picMk id="4" creationId="{FAED98B9-EE31-415D-A4B3-85C481473A7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1CE591-D2D2-4D14-AA6D-942C841843B2}" type="datetimeFigureOut">
              <a:rPr lang="en-US" smtClean="0"/>
              <a:t>2/7/2022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C8B6BE-33B8-4077-89CA-09BD8CDC1831}" type="slidenum">
              <a:rPr lang="en-US" smtClean="0"/>
              <a:t>‹#›</a:t>
            </a:fld>
            <a:endParaRPr lang="en-US"/>
          </a:p>
        </p:txBody>
      </p:sp>
    </p:spTree>
    <p:extLst>
      <p:ext uri="{BB962C8B-B14F-4D97-AF65-F5344CB8AC3E}">
        <p14:creationId xmlns:p14="http://schemas.microsoft.com/office/powerpoint/2010/main" val="460717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2</a:t>
            </a:fld>
            <a:endParaRPr lang="en-US"/>
          </a:p>
        </p:txBody>
      </p:sp>
    </p:spTree>
    <p:extLst>
      <p:ext uri="{BB962C8B-B14F-4D97-AF65-F5344CB8AC3E}">
        <p14:creationId xmlns:p14="http://schemas.microsoft.com/office/powerpoint/2010/main" val="3055176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3</a:t>
            </a:fld>
            <a:endParaRPr lang="en-US"/>
          </a:p>
        </p:txBody>
      </p:sp>
    </p:spTree>
    <p:extLst>
      <p:ext uri="{BB962C8B-B14F-4D97-AF65-F5344CB8AC3E}">
        <p14:creationId xmlns:p14="http://schemas.microsoft.com/office/powerpoint/2010/main" val="2066696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not augmenting populations or moving bears from inside the RZ out</a:t>
            </a:r>
          </a:p>
          <a:p>
            <a:r>
              <a:rPr lang="en-US" dirty="0"/>
              <a:t>We recognize that we need to be careful because it has larger long-term consequences for bears</a:t>
            </a:r>
          </a:p>
          <a:p>
            <a:r>
              <a:rPr lang="en-US" dirty="0"/>
              <a:t>However, the Governor’s advisory council agreed that natural movement to new areas between all four recovery zones should be allowed, should clearly identify connectivity areas and identify relocation sites between recovery zones in suitable areas</a:t>
            </a:r>
          </a:p>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4</a:t>
            </a:fld>
            <a:endParaRPr lang="en-US"/>
          </a:p>
        </p:txBody>
      </p:sp>
    </p:spTree>
    <p:extLst>
      <p:ext uri="{BB962C8B-B14F-4D97-AF65-F5344CB8AC3E}">
        <p14:creationId xmlns:p14="http://schemas.microsoft.com/office/powerpoint/2010/main" val="1132556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a range of conflicts from garbage to livestock depredation, use of a site can be flexible based on the situation. In addition, there may be seasonal use of sites because of snow, recreation, etc.</a:t>
            </a:r>
          </a:p>
          <a:p>
            <a:r>
              <a:rPr lang="en-US" dirty="0"/>
              <a:t>The USFWS is hiring a new conflict coordinator that will be the person coordinating relocations. They would call you, as the land manager, and discuss the situation and if a site was appropriate given the situation.</a:t>
            </a:r>
          </a:p>
          <a:p>
            <a:r>
              <a:rPr lang="en-US" dirty="0"/>
              <a:t>In incidents of non-conflict, such as a bear caught in a wolf snare or the Stevensville golf course, it may be possible to release on site but if it is not we’d like to keep them within the range they are caught to facilitate natural connectivity.</a:t>
            </a:r>
          </a:p>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5</a:t>
            </a:fld>
            <a:endParaRPr lang="en-US"/>
          </a:p>
        </p:txBody>
      </p:sp>
    </p:spTree>
    <p:extLst>
      <p:ext uri="{BB962C8B-B14F-4D97-AF65-F5344CB8AC3E}">
        <p14:creationId xmlns:p14="http://schemas.microsoft.com/office/powerpoint/2010/main" val="2125749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6</a:t>
            </a:fld>
            <a:endParaRPr lang="en-US"/>
          </a:p>
        </p:txBody>
      </p:sp>
    </p:spTree>
    <p:extLst>
      <p:ext uri="{BB962C8B-B14F-4D97-AF65-F5344CB8AC3E}">
        <p14:creationId xmlns:p14="http://schemas.microsoft.com/office/powerpoint/2010/main" val="1641245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7</a:t>
            </a:fld>
            <a:endParaRPr lang="en-US"/>
          </a:p>
        </p:txBody>
      </p:sp>
    </p:spTree>
    <p:extLst>
      <p:ext uri="{BB962C8B-B14F-4D97-AF65-F5344CB8AC3E}">
        <p14:creationId xmlns:p14="http://schemas.microsoft.com/office/powerpoint/2010/main" val="5893490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MT law goes into effect in March, but don’t need everything now. Would be nice to identify a few sites and gradually expand as folks become comfortable with it.</a:t>
            </a:r>
          </a:p>
          <a:p>
            <a:r>
              <a:rPr lang="en-US" dirty="0"/>
              <a:t>Communication plan would be developed at the USFS regional level and be approved by all participating forests</a:t>
            </a:r>
          </a:p>
          <a:p>
            <a:r>
              <a:rPr lang="en-US" dirty="0"/>
              <a:t>Important to be clear in release that we are not expanding distribution, bears are being kept in close proximity to where thy are captured or moved back inside the recovery zone/distribution.</a:t>
            </a:r>
          </a:p>
          <a:p>
            <a:r>
              <a:rPr lang="en-US" dirty="0"/>
              <a:t>Include in press release a quote by a FWP bear specialist that bears leave the area quickly</a:t>
            </a:r>
          </a:p>
        </p:txBody>
      </p:sp>
      <p:sp>
        <p:nvSpPr>
          <p:cNvPr id="4" name="Slide Number Placeholder 3"/>
          <p:cNvSpPr>
            <a:spLocks noGrp="1"/>
          </p:cNvSpPr>
          <p:nvPr>
            <p:ph type="sldNum" sz="quarter" idx="5"/>
          </p:nvPr>
        </p:nvSpPr>
        <p:spPr/>
        <p:txBody>
          <a:bodyPr/>
          <a:lstStyle/>
          <a:p>
            <a:fld id="{E6C8B6BE-33B8-4077-89CA-09BD8CDC1831}" type="slidenum">
              <a:rPr lang="en-US" smtClean="0"/>
              <a:t>8</a:t>
            </a:fld>
            <a:endParaRPr lang="en-US"/>
          </a:p>
        </p:txBody>
      </p:sp>
    </p:spTree>
    <p:extLst>
      <p:ext uri="{BB962C8B-B14F-4D97-AF65-F5344CB8AC3E}">
        <p14:creationId xmlns:p14="http://schemas.microsoft.com/office/powerpoint/2010/main" val="3207179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57350" y="4464028"/>
            <a:ext cx="6858000" cy="1194650"/>
          </a:xfrm>
        </p:spPr>
        <p:txBody>
          <a:bodyPr wrap="none" anchor="t">
            <a:normAutofit/>
          </a:bodyPr>
          <a:lstStyle>
            <a:lvl1pPr algn="r">
              <a:defRPr sz="7200" b="0" spc="-225">
                <a:gradFill flip="none" rotWithShape="1">
                  <a:gsLst>
                    <a:gs pos="32000">
                      <a:schemeClr val="tx1">
                        <a:lumMod val="89000"/>
                      </a:schemeClr>
                    </a:gs>
                    <a:gs pos="100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3" name="Subtitle 2"/>
          <p:cNvSpPr>
            <a:spLocks noGrp="1"/>
          </p:cNvSpPr>
          <p:nvPr>
            <p:ph type="subTitle" idx="1"/>
          </p:nvPr>
        </p:nvSpPr>
        <p:spPr>
          <a:xfrm>
            <a:off x="1657349" y="3829878"/>
            <a:ext cx="6858000" cy="618523"/>
          </a:xfrm>
        </p:spPr>
        <p:txBody>
          <a:bodyPr anchor="b">
            <a:normAutofit/>
          </a:bodyPr>
          <a:lstStyle>
            <a:lvl1pPr marL="0" indent="0" algn="r">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2A28F52-A985-438E-B5C1-3AFF05E8A65F}" type="datetimeFigureOut">
              <a:rPr lang="en-US" smtClean="0"/>
              <a:t>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893841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367161"/>
            <a:ext cx="7886700" cy="819355"/>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29841" y="987426"/>
            <a:ext cx="7886700" cy="337973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5186516"/>
            <a:ext cx="7885509" cy="682472"/>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1003642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3534344"/>
          </a:xfrm>
        </p:spPr>
        <p:txBody>
          <a:bodyPr anchor="ctr"/>
          <a:lstStyle>
            <a:lvl1pPr>
              <a:defRPr sz="2400"/>
            </a:lvl1pPr>
          </a:lstStyle>
          <a:p>
            <a:r>
              <a:rPr lang="en-US"/>
              <a:t>Click to edit Master title style</a:t>
            </a:r>
            <a:endParaRPr lang="en-US" dirty="0"/>
          </a:p>
        </p:txBody>
      </p:sp>
      <p:sp>
        <p:nvSpPr>
          <p:cNvPr id="4" name="Text Placeholder 3"/>
          <p:cNvSpPr>
            <a:spLocks noGrp="1"/>
          </p:cNvSpPr>
          <p:nvPr>
            <p:ph type="body" sz="half" idx="2"/>
          </p:nvPr>
        </p:nvSpPr>
        <p:spPr>
          <a:xfrm>
            <a:off x="629841" y="4489399"/>
            <a:ext cx="7885509" cy="1501826"/>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30334784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365125"/>
            <a:ext cx="6977064" cy="2992904"/>
          </a:xfrm>
        </p:spPr>
        <p:txBody>
          <a:bodyPr anchor="ctr"/>
          <a:lstStyle>
            <a:lvl1pPr>
              <a:defRPr sz="3300"/>
            </a:lvl1pPr>
          </a:lstStyle>
          <a:p>
            <a:r>
              <a:rPr lang="en-US"/>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4" name="Text Placeholder 3"/>
          <p:cNvSpPr>
            <a:spLocks noGrp="1"/>
          </p:cNvSpPr>
          <p:nvPr>
            <p:ph type="body" sz="half" idx="2"/>
          </p:nvPr>
        </p:nvSpPr>
        <p:spPr>
          <a:xfrm>
            <a:off x="628650" y="4501729"/>
            <a:ext cx="7884318" cy="1489496"/>
          </a:xfrm>
        </p:spPr>
        <p:txBody>
          <a:bodyPr anchor="ctr">
            <a:normAutofit/>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
        <p:nvSpPr>
          <p:cNvPr id="9" name="TextBox 8"/>
          <p:cNvSpPr txBox="1"/>
          <p:nvPr/>
        </p:nvSpPr>
        <p:spPr>
          <a:xfrm>
            <a:off x="833283" y="786824"/>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0" name="TextBox 9"/>
          <p:cNvSpPr txBox="1"/>
          <p:nvPr/>
        </p:nvSpPr>
        <p:spPr>
          <a:xfrm>
            <a:off x="7828359" y="2743200"/>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Tree>
    <p:extLst>
      <p:ext uri="{BB962C8B-B14F-4D97-AF65-F5344CB8AC3E}">
        <p14:creationId xmlns:p14="http://schemas.microsoft.com/office/powerpoint/2010/main" val="16619181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29841" y="2326968"/>
            <a:ext cx="7886700" cy="2511835"/>
          </a:xfrm>
        </p:spPr>
        <p:txBody>
          <a:bodyPr anchor="b">
            <a:normAutofit/>
          </a:bodyPr>
          <a:lstStyle>
            <a:lvl1pPr>
              <a:defRPr sz="4050"/>
            </a:lvl1pPr>
          </a:lstStyle>
          <a:p>
            <a:r>
              <a:rPr lang="en-US"/>
              <a:t>Click to edit Master title style</a:t>
            </a:r>
            <a:endParaRPr lang="en-US" dirty="0"/>
          </a:p>
        </p:txBody>
      </p:sp>
      <p:sp>
        <p:nvSpPr>
          <p:cNvPr id="4" name="Text Placeholder 3"/>
          <p:cNvSpPr>
            <a:spLocks noGrp="1"/>
          </p:cNvSpPr>
          <p:nvPr>
            <p:ph type="body" sz="half" idx="2"/>
          </p:nvPr>
        </p:nvSpPr>
        <p:spPr>
          <a:xfrm>
            <a:off x="629841" y="4850581"/>
            <a:ext cx="7885509" cy="1140644"/>
          </a:xfrm>
        </p:spPr>
        <p:txBody>
          <a:bodyPr anchor="t"/>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4519072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28650" y="365126"/>
            <a:ext cx="7886700"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1002961" y="1885950"/>
            <a:ext cx="2210150" cy="576262"/>
          </a:xfrm>
        </p:spPr>
        <p:txBody>
          <a:bodyPr anchor="b">
            <a:noAutofit/>
          </a:bodyPr>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8" name="Text Placeholder 3"/>
          <p:cNvSpPr>
            <a:spLocks noGrp="1"/>
          </p:cNvSpPr>
          <p:nvPr>
            <p:ph type="body" sz="half" idx="15"/>
          </p:nvPr>
        </p:nvSpPr>
        <p:spPr>
          <a:xfrm>
            <a:off x="1017598" y="2571750"/>
            <a:ext cx="2195513"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9" name="Text Placeholder 4"/>
          <p:cNvSpPr>
            <a:spLocks noGrp="1"/>
          </p:cNvSpPr>
          <p:nvPr>
            <p:ph type="body" sz="quarter" idx="3"/>
          </p:nvPr>
        </p:nvSpPr>
        <p:spPr>
          <a:xfrm>
            <a:off x="3440996" y="1885950"/>
            <a:ext cx="2202181" cy="576262"/>
          </a:xfrm>
        </p:spPr>
        <p:txBody>
          <a:bodyPr vert="horz" lIns="91440" tIns="45720" rIns="91440" bIns="45720" rtlCol="0" anchor="b">
            <a:no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0" name="Text Placeholder 3"/>
          <p:cNvSpPr>
            <a:spLocks noGrp="1"/>
          </p:cNvSpPr>
          <p:nvPr>
            <p:ph type="body" sz="half" idx="16"/>
          </p:nvPr>
        </p:nvSpPr>
        <p:spPr>
          <a:xfrm>
            <a:off x="3433081" y="2571750"/>
            <a:ext cx="2210096"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11" name="Text Placeholder 4"/>
          <p:cNvSpPr>
            <a:spLocks noGrp="1"/>
          </p:cNvSpPr>
          <p:nvPr>
            <p:ph type="body" sz="quarter" idx="13"/>
          </p:nvPr>
        </p:nvSpPr>
        <p:spPr>
          <a:xfrm>
            <a:off x="5871777" y="1885950"/>
            <a:ext cx="2199085" cy="576262"/>
          </a:xfrm>
        </p:spPr>
        <p:txBody>
          <a:bodyPr vert="horz" lIns="91440" tIns="45720" rIns="91440" bIns="45720" rtlCol="0" anchor="b">
            <a:noAutofit/>
          </a:bodyPr>
          <a:lstStyle>
            <a:lvl1pPr>
              <a:buNone/>
              <a:defRPr lang="en-US" sz="18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2" name="Text Placeholder 3"/>
          <p:cNvSpPr>
            <a:spLocks noGrp="1"/>
          </p:cNvSpPr>
          <p:nvPr>
            <p:ph type="body" sz="half" idx="17"/>
          </p:nvPr>
        </p:nvSpPr>
        <p:spPr>
          <a:xfrm>
            <a:off x="5871777" y="2571750"/>
            <a:ext cx="2199085"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3" name="Date Placeholder 2"/>
          <p:cNvSpPr>
            <a:spLocks noGrp="1"/>
          </p:cNvSpPr>
          <p:nvPr>
            <p:ph type="dt" sz="half" idx="10"/>
          </p:nvPr>
        </p:nvSpPr>
        <p:spPr/>
        <p:txBody>
          <a:bodyPr/>
          <a:lstStyle/>
          <a:p>
            <a:fld id="{B2A28F52-A985-438E-B5C1-3AFF05E8A65F}" type="datetimeFigureOut">
              <a:rPr lang="en-US" smtClean="0"/>
              <a:t>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38582433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28650" y="365126"/>
            <a:ext cx="7886700"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99064" y="4297503"/>
            <a:ext cx="2205038"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0" name="Picture Placeholder 2"/>
          <p:cNvSpPr>
            <a:spLocks noGrp="1" noChangeAspect="1"/>
          </p:cNvSpPr>
          <p:nvPr>
            <p:ph type="pic" idx="15"/>
          </p:nvPr>
        </p:nvSpPr>
        <p:spPr>
          <a:xfrm>
            <a:off x="999064" y="2256354"/>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1" name="Text Placeholder 3"/>
          <p:cNvSpPr>
            <a:spLocks noGrp="1"/>
          </p:cNvSpPr>
          <p:nvPr>
            <p:ph type="body" sz="half" idx="18"/>
          </p:nvPr>
        </p:nvSpPr>
        <p:spPr>
          <a:xfrm>
            <a:off x="999064" y="4873766"/>
            <a:ext cx="220503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22" name="Text Placeholder 4"/>
          <p:cNvSpPr>
            <a:spLocks noGrp="1"/>
          </p:cNvSpPr>
          <p:nvPr>
            <p:ph type="body" sz="quarter" idx="3"/>
          </p:nvPr>
        </p:nvSpPr>
        <p:spPr>
          <a:xfrm>
            <a:off x="3426748" y="4297503"/>
            <a:ext cx="2197894"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3" name="Picture Placeholder 2"/>
          <p:cNvSpPr>
            <a:spLocks noGrp="1" noChangeAspect="1"/>
          </p:cNvSpPr>
          <p:nvPr>
            <p:ph type="pic" idx="21"/>
          </p:nvPr>
        </p:nvSpPr>
        <p:spPr>
          <a:xfrm>
            <a:off x="3426747" y="2256354"/>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4" name="Text Placeholder 3"/>
          <p:cNvSpPr>
            <a:spLocks noGrp="1"/>
          </p:cNvSpPr>
          <p:nvPr>
            <p:ph type="body" sz="half" idx="19"/>
          </p:nvPr>
        </p:nvSpPr>
        <p:spPr>
          <a:xfrm>
            <a:off x="3425733" y="4873765"/>
            <a:ext cx="2200805"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25" name="Text Placeholder 4"/>
          <p:cNvSpPr>
            <a:spLocks noGrp="1"/>
          </p:cNvSpPr>
          <p:nvPr>
            <p:ph type="body" sz="quarter" idx="13"/>
          </p:nvPr>
        </p:nvSpPr>
        <p:spPr>
          <a:xfrm>
            <a:off x="5853242" y="4297503"/>
            <a:ext cx="2199085"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6" name="Picture Placeholder 2"/>
          <p:cNvSpPr>
            <a:spLocks noGrp="1" noChangeAspect="1"/>
          </p:cNvSpPr>
          <p:nvPr>
            <p:ph type="pic" idx="22"/>
          </p:nvPr>
        </p:nvSpPr>
        <p:spPr>
          <a:xfrm>
            <a:off x="5853241" y="2256354"/>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7" name="Text Placeholder 3"/>
          <p:cNvSpPr>
            <a:spLocks noGrp="1"/>
          </p:cNvSpPr>
          <p:nvPr>
            <p:ph type="body" sz="half" idx="20"/>
          </p:nvPr>
        </p:nvSpPr>
        <p:spPr>
          <a:xfrm>
            <a:off x="5853148" y="4873763"/>
            <a:ext cx="220199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3" name="Date Placeholder 2"/>
          <p:cNvSpPr>
            <a:spLocks noGrp="1"/>
          </p:cNvSpPr>
          <p:nvPr>
            <p:ph type="dt" sz="half" idx="10"/>
          </p:nvPr>
        </p:nvSpPr>
        <p:spPr/>
        <p:txBody>
          <a:bodyPr/>
          <a:lstStyle/>
          <a:p>
            <a:fld id="{B2A28F52-A985-438E-B5C1-3AFF05E8A65F}" type="datetimeFigureOut">
              <a:rPr lang="en-US" smtClean="0"/>
              <a:t>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41266061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28F52-A985-438E-B5C1-3AFF05E8A65F}" type="datetimeFigureOut">
              <a:rPr lang="en-US" smtClean="0"/>
              <a:t>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11710985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28F52-A985-438E-B5C1-3AFF05E8A65F}" type="datetimeFigureOut">
              <a:rPr lang="en-US" smtClean="0"/>
              <a:t>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261165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28F52-A985-438E-B5C1-3AFF05E8A65F}" type="datetimeFigureOut">
              <a:rPr lang="en-US" smtClean="0"/>
              <a:t>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671655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640899" y="4464028"/>
            <a:ext cx="6858000" cy="1194650"/>
          </a:xfrm>
        </p:spPr>
        <p:txBody>
          <a:bodyPr wrap="none" anchor="t">
            <a:normAutofit/>
          </a:bodyPr>
          <a:lstStyle>
            <a:lvl1pPr algn="l">
              <a:defRPr sz="7200" b="0" spc="-225">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8" name="Subtitle 2"/>
          <p:cNvSpPr>
            <a:spLocks noGrp="1"/>
          </p:cNvSpPr>
          <p:nvPr>
            <p:ph type="subTitle" idx="1"/>
          </p:nvPr>
        </p:nvSpPr>
        <p:spPr>
          <a:xfrm>
            <a:off x="640899" y="3829878"/>
            <a:ext cx="6858000" cy="617822"/>
          </a:xfrm>
        </p:spPr>
        <p:txBody>
          <a:bodyPr anchor="b">
            <a:normAutofit/>
          </a:bodyPr>
          <a:lstStyle>
            <a:lvl1pPr marL="0" indent="0" algn="l">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2A28F52-A985-438E-B5C1-3AFF05E8A65F}" type="datetimeFigureOut">
              <a:rPr lang="en-US" smtClean="0"/>
              <a:t>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932781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40000" y="1825625"/>
            <a:ext cx="3768912"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39880" y="1825625"/>
            <a:ext cx="377547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418725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40000" y="1681163"/>
            <a:ext cx="3768912" cy="823912"/>
          </a:xfrm>
        </p:spPr>
        <p:txBody>
          <a:bodyPr anchor="b">
            <a:normAutofit/>
          </a:bodyPr>
          <a:lstStyle>
            <a:lvl1pPr marL="0" indent="0">
              <a:buNone/>
              <a:defRPr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40000" y="2505075"/>
            <a:ext cx="376891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39880" y="1681163"/>
            <a:ext cx="3776661" cy="823912"/>
          </a:xfrm>
        </p:spPr>
        <p:txBody>
          <a:bodyPr vert="horz" lIns="91440" tIns="45720" rIns="91440" bIns="45720" rtlCol="0" anchor="b">
            <a:normAutofit/>
          </a:bodyPr>
          <a:lstStyle>
            <a:lvl1pPr>
              <a:buNone/>
              <a:defRPr lang="en-US"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6" name="Content Placeholder 5"/>
          <p:cNvSpPr>
            <a:spLocks noGrp="1"/>
          </p:cNvSpPr>
          <p:nvPr>
            <p:ph sz="quarter" idx="4"/>
          </p:nvPr>
        </p:nvSpPr>
        <p:spPr>
          <a:xfrm>
            <a:off x="4739880" y="2505075"/>
            <a:ext cx="377666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2A28F52-A985-438E-B5C1-3AFF05E8A65F}" type="datetimeFigureOut">
              <a:rPr lang="en-US" smtClean="0"/>
              <a:t>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1876273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2A28F52-A985-438E-B5C1-3AFF05E8A65F}" type="datetimeFigureOut">
              <a:rPr lang="en-US" smtClean="0"/>
              <a:t>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3320427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A28F52-A985-438E-B5C1-3AFF05E8A65F}" type="datetimeFigureOut">
              <a:rPr lang="en-US" smtClean="0"/>
              <a:t>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486039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2444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4234044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l="-17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40000" y="1825625"/>
            <a:ext cx="767535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B2A28F52-A985-438E-B5C1-3AFF05E8A65F}" type="datetimeFigureOut">
              <a:rPr lang="en-US" smtClean="0"/>
              <a:t>2/7/2022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491F9853-8EC7-4189-A367-2DAE2152B6B4}" type="slidenum">
              <a:rPr lang="en-US" smtClean="0"/>
              <a:t>‹#›</a:t>
            </a:fld>
            <a:endParaRPr lang="en-US"/>
          </a:p>
        </p:txBody>
      </p:sp>
    </p:spTree>
    <p:extLst>
      <p:ext uri="{BB962C8B-B14F-4D97-AF65-F5344CB8AC3E}">
        <p14:creationId xmlns:p14="http://schemas.microsoft.com/office/powerpoint/2010/main" val="1265831601"/>
      </p:ext>
    </p:extLst>
  </p:cSld>
  <p:clrMap bg1="dk1" tx1="lt1" bg2="dk2" tx2="lt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 id="2147483894" r:id="rId13"/>
    <p:sldLayoutId id="2147483895" r:id="rId14"/>
    <p:sldLayoutId id="2147483896" r:id="rId15"/>
    <p:sldLayoutId id="2147483897" r:id="rId16"/>
    <p:sldLayoutId id="2147483898" r:id="rId17"/>
  </p:sldLayoutIdLst>
  <p:txStyles>
    <p:titleStyle>
      <a:lvl1pPr algn="l" defTabSz="685800" rtl="0" eaLnBrk="1" latinLnBrk="0" hangingPunct="1">
        <a:lnSpc>
          <a:spcPct val="90000"/>
        </a:lnSpc>
        <a:spcBef>
          <a:spcPct val="0"/>
        </a:spcBef>
        <a:buNone/>
        <a:defRPr sz="4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2" descr="C:\Users\jfortinnoreus\Documents\GYE\Picture 055.jpg">
            <a:extLst>
              <a:ext uri="{FF2B5EF4-FFF2-40B4-BE49-F238E27FC236}">
                <a16:creationId xmlns:a16="http://schemas.microsoft.com/office/drawing/2014/main" id="{7006888B-14A9-42B6-AE22-945757527C10}"/>
              </a:ext>
            </a:extLst>
          </p:cNvPr>
          <p:cNvPicPr>
            <a:picLocks noChangeAspect="1" noChangeArrowheads="1"/>
          </p:cNvPicPr>
          <p:nvPr/>
        </p:nvPicPr>
        <p:blipFill rotWithShape="1">
          <a:blip r:embed="rId3">
            <a:duotone>
              <a:prstClr val="black"/>
              <a:schemeClr val="tx2">
                <a:tint val="45000"/>
                <a:satMod val="400000"/>
              </a:schemeClr>
            </a:duotone>
            <a:alphaModFix amt="12000"/>
            <a:extLst>
              <a:ext uri="{28A0092B-C50C-407E-A947-70E740481C1C}">
                <a14:useLocalDpi xmlns:a14="http://schemas.microsoft.com/office/drawing/2010/main" val="0"/>
              </a:ext>
            </a:extLst>
          </a:blip>
          <a:srcRect l="17617" t="9091" r="2080" b="-1"/>
          <a:stretch/>
        </p:blipFill>
        <p:spPr bwMode="auto">
          <a:xfrm>
            <a:off x="20" y="1"/>
            <a:ext cx="914398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1657350" y="4464028"/>
            <a:ext cx="6858000" cy="1641490"/>
          </a:xfrm>
        </p:spPr>
        <p:txBody>
          <a:bodyPr>
            <a:normAutofit/>
          </a:bodyPr>
          <a:lstStyle/>
          <a:p>
            <a:r>
              <a:rPr lang="en-US" sz="5600"/>
              <a:t>Grizzly Bear Relocation </a:t>
            </a:r>
            <a:br>
              <a:rPr lang="en-US" sz="5600"/>
            </a:br>
            <a:r>
              <a:rPr lang="en-US" sz="5600"/>
              <a:t>Site Discussion</a:t>
            </a:r>
          </a:p>
        </p:txBody>
      </p:sp>
      <p:sp>
        <p:nvSpPr>
          <p:cNvPr id="3" name="Subtitle 2"/>
          <p:cNvSpPr>
            <a:spLocks noGrp="1"/>
          </p:cNvSpPr>
          <p:nvPr>
            <p:ph type="subTitle" idx="1"/>
          </p:nvPr>
        </p:nvSpPr>
        <p:spPr>
          <a:xfrm>
            <a:off x="1657349" y="3694375"/>
            <a:ext cx="6858000" cy="754025"/>
          </a:xfrm>
        </p:spPr>
        <p:txBody>
          <a:bodyPr>
            <a:normAutofit/>
          </a:bodyPr>
          <a:lstStyle/>
          <a:p>
            <a:r>
              <a:rPr lang="en-US" sz="2000"/>
              <a:t>Jennifer Fortin-Noreus</a:t>
            </a:r>
          </a:p>
          <a:p>
            <a:r>
              <a:rPr lang="en-US" sz="2000"/>
              <a:t>Grizzly Bear Recovery Program</a:t>
            </a:r>
          </a:p>
        </p:txBody>
      </p:sp>
      <p:pic>
        <p:nvPicPr>
          <p:cNvPr id="4" name="Picture 2" descr="USFWS logo">
            <a:extLst>
              <a:ext uri="{FF2B5EF4-FFF2-40B4-BE49-F238E27FC236}">
                <a16:creationId xmlns:a16="http://schemas.microsoft.com/office/drawing/2014/main" id="{51ECB487-8A39-476B-85D5-5CE0589CB8E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5711825"/>
            <a:ext cx="752475"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2316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8" name="Content Placeholder 4" descr="A picture containing person, outdoor, grass, mammal&#10;&#10;Description automatically generated">
            <a:extLst>
              <a:ext uri="{FF2B5EF4-FFF2-40B4-BE49-F238E27FC236}">
                <a16:creationId xmlns:a16="http://schemas.microsoft.com/office/drawing/2014/main" id="{6E9602F0-51A9-4693-A2A0-4E8DB8DC030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0156" r="17869"/>
          <a:stretch/>
        </p:blipFill>
        <p:spPr>
          <a:xfrm>
            <a:off x="3477006" y="10"/>
            <a:ext cx="5666994" cy="6857990"/>
          </a:xfrm>
          <a:prstGeom prst="rect">
            <a:avLst/>
          </a:prstGeom>
        </p:spPr>
      </p:pic>
      <p:sp useBgFill="1">
        <p:nvSpPr>
          <p:cNvPr id="19" name="Rectangle 18">
            <a:extLst>
              <a:ext uri="{FF2B5EF4-FFF2-40B4-BE49-F238E27FC236}">
                <a16:creationId xmlns:a16="http://schemas.microsoft.com/office/drawing/2014/main" id="{8D77D416-66F5-413A-9B46-6289471B36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77006" cy="6858000"/>
          </a:xfrm>
          <a:prstGeom prst="rect">
            <a:avLst/>
          </a:prstGeom>
          <a:ln>
            <a:noFill/>
          </a:ln>
          <a:effectLst>
            <a:outerShdw blurRad="139700" dist="508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F252208-10A3-4A76-BC85-310C1DBA4D82}"/>
              </a:ext>
            </a:extLst>
          </p:cNvPr>
          <p:cNvSpPr>
            <a:spLocks noGrp="1"/>
          </p:cNvSpPr>
          <p:nvPr>
            <p:ph type="title"/>
          </p:nvPr>
        </p:nvSpPr>
        <p:spPr>
          <a:xfrm>
            <a:off x="628650" y="365125"/>
            <a:ext cx="2608620" cy="1325563"/>
          </a:xfrm>
        </p:spPr>
        <p:txBody>
          <a:bodyPr>
            <a:normAutofit/>
          </a:bodyPr>
          <a:lstStyle/>
          <a:p>
            <a:r>
              <a:rPr lang="en-US" sz="3800"/>
              <a:t>Overview</a:t>
            </a:r>
          </a:p>
        </p:txBody>
      </p:sp>
      <p:sp>
        <p:nvSpPr>
          <p:cNvPr id="3" name="Content Placeholder 2">
            <a:extLst>
              <a:ext uri="{FF2B5EF4-FFF2-40B4-BE49-F238E27FC236}">
                <a16:creationId xmlns:a16="http://schemas.microsoft.com/office/drawing/2014/main" id="{0A5BAF30-365B-49E0-B9E9-039D6DE6E5ED}"/>
              </a:ext>
            </a:extLst>
          </p:cNvPr>
          <p:cNvSpPr>
            <a:spLocks noGrp="1"/>
          </p:cNvSpPr>
          <p:nvPr>
            <p:ph idx="1"/>
          </p:nvPr>
        </p:nvSpPr>
        <p:spPr>
          <a:xfrm>
            <a:off x="628651" y="1825625"/>
            <a:ext cx="2608620" cy="4351338"/>
          </a:xfrm>
        </p:spPr>
        <p:txBody>
          <a:bodyPr>
            <a:normAutofit/>
          </a:bodyPr>
          <a:lstStyle/>
          <a:p>
            <a:r>
              <a:rPr lang="en-US" dirty="0"/>
              <a:t>Clarify roles</a:t>
            </a:r>
          </a:p>
          <a:p>
            <a:r>
              <a:rPr lang="en-US" dirty="0"/>
              <a:t>Objectives of relocation sites</a:t>
            </a:r>
          </a:p>
          <a:p>
            <a:r>
              <a:rPr lang="en-US" dirty="0"/>
              <a:t>General areas for relocations</a:t>
            </a:r>
          </a:p>
          <a:p>
            <a:r>
              <a:rPr lang="en-US" dirty="0"/>
              <a:t>Next steps</a:t>
            </a:r>
          </a:p>
        </p:txBody>
      </p:sp>
    </p:spTree>
    <p:extLst>
      <p:ext uri="{BB962C8B-B14F-4D97-AF65-F5344CB8AC3E}">
        <p14:creationId xmlns:p14="http://schemas.microsoft.com/office/powerpoint/2010/main" val="3609681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72C71-2A5F-4992-8F82-66D68115F4B5}"/>
              </a:ext>
            </a:extLst>
          </p:cNvPr>
          <p:cNvSpPr>
            <a:spLocks noGrp="1"/>
          </p:cNvSpPr>
          <p:nvPr>
            <p:ph type="title"/>
          </p:nvPr>
        </p:nvSpPr>
        <p:spPr>
          <a:xfrm>
            <a:off x="628650" y="365125"/>
            <a:ext cx="4996542" cy="1325563"/>
          </a:xfrm>
        </p:spPr>
        <p:txBody>
          <a:bodyPr>
            <a:normAutofit/>
          </a:bodyPr>
          <a:lstStyle/>
          <a:p>
            <a:r>
              <a:rPr lang="en-US" dirty="0"/>
              <a:t>Roles</a:t>
            </a:r>
          </a:p>
        </p:txBody>
      </p:sp>
      <p:sp>
        <p:nvSpPr>
          <p:cNvPr id="3" name="Content Placeholder 2">
            <a:extLst>
              <a:ext uri="{FF2B5EF4-FFF2-40B4-BE49-F238E27FC236}">
                <a16:creationId xmlns:a16="http://schemas.microsoft.com/office/drawing/2014/main" id="{1044F015-32F1-4901-AA75-04FA730C95DC}"/>
              </a:ext>
            </a:extLst>
          </p:cNvPr>
          <p:cNvSpPr>
            <a:spLocks noGrp="1"/>
          </p:cNvSpPr>
          <p:nvPr>
            <p:ph idx="1"/>
          </p:nvPr>
        </p:nvSpPr>
        <p:spPr>
          <a:xfrm>
            <a:off x="840000" y="1825625"/>
            <a:ext cx="7618200" cy="4351338"/>
          </a:xfrm>
        </p:spPr>
        <p:txBody>
          <a:bodyPr>
            <a:normAutofit/>
          </a:bodyPr>
          <a:lstStyle/>
          <a:p>
            <a:r>
              <a:rPr lang="en-US" dirty="0"/>
              <a:t>USFWS and MFWP roles under SB337 guided by new MOU</a:t>
            </a:r>
          </a:p>
          <a:p>
            <a:r>
              <a:rPr lang="en-US" dirty="0"/>
              <a:t>MFWP will handle and relocate under all situations inside RZs</a:t>
            </a:r>
          </a:p>
          <a:p>
            <a:r>
              <a:rPr lang="en-US" dirty="0"/>
              <a:t>Outside RZs: </a:t>
            </a:r>
          </a:p>
          <a:p>
            <a:pPr lvl="1"/>
            <a:r>
              <a:rPr lang="en-US" dirty="0"/>
              <a:t>MFWP will handle and relocate/release on-site non-conflict bears inside estimated distribution</a:t>
            </a:r>
          </a:p>
          <a:p>
            <a:pPr lvl="1"/>
            <a:r>
              <a:rPr lang="en-US" dirty="0"/>
              <a:t>MFWP will handle but USFWS will relocate conflict bears</a:t>
            </a:r>
          </a:p>
          <a:p>
            <a:pPr lvl="1"/>
            <a:r>
              <a:rPr lang="en-US" dirty="0"/>
              <a:t>MFWP will handle but USFWS will relocate/release on-site non-conflict bears outside estimated distribution</a:t>
            </a:r>
          </a:p>
          <a:p>
            <a:r>
              <a:rPr lang="en-US" dirty="0"/>
              <a:t>MFWP currently going through commission approval for their relocation sites</a:t>
            </a:r>
          </a:p>
          <a:p>
            <a:endParaRPr lang="en-US" dirty="0"/>
          </a:p>
        </p:txBody>
      </p:sp>
    </p:spTree>
    <p:extLst>
      <p:ext uri="{BB962C8B-B14F-4D97-AF65-F5344CB8AC3E}">
        <p14:creationId xmlns:p14="http://schemas.microsoft.com/office/powerpoint/2010/main" val="2584600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0A91396-92E5-4080-98E3-7CA501413E9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8821" r="9204"/>
          <a:stretch/>
        </p:blipFill>
        <p:spPr>
          <a:xfrm>
            <a:off x="3477006" y="10"/>
            <a:ext cx="5666994" cy="6857990"/>
          </a:xfrm>
          <a:prstGeom prst="rect">
            <a:avLst/>
          </a:prstGeom>
        </p:spPr>
      </p:pic>
      <p:sp useBgFill="1">
        <p:nvSpPr>
          <p:cNvPr id="27" name="Rectangle 26">
            <a:extLst>
              <a:ext uri="{FF2B5EF4-FFF2-40B4-BE49-F238E27FC236}">
                <a16:creationId xmlns:a16="http://schemas.microsoft.com/office/drawing/2014/main" id="{8D77D416-66F5-413A-9B46-6289471B36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77006" cy="6858000"/>
          </a:xfrm>
          <a:prstGeom prst="rect">
            <a:avLst/>
          </a:prstGeom>
          <a:ln>
            <a:noFill/>
          </a:ln>
          <a:effectLst>
            <a:outerShdw blurRad="139700" dist="508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8677CA-9FCE-4B8B-9BE7-4CF1EF0F8B8B}"/>
              </a:ext>
            </a:extLst>
          </p:cNvPr>
          <p:cNvSpPr>
            <a:spLocks noGrp="1"/>
          </p:cNvSpPr>
          <p:nvPr>
            <p:ph type="title"/>
          </p:nvPr>
        </p:nvSpPr>
        <p:spPr>
          <a:xfrm>
            <a:off x="628650" y="365125"/>
            <a:ext cx="2608620" cy="1325563"/>
          </a:xfrm>
        </p:spPr>
        <p:txBody>
          <a:bodyPr>
            <a:normAutofit/>
          </a:bodyPr>
          <a:lstStyle/>
          <a:p>
            <a:r>
              <a:rPr lang="en-US" sz="3800" dirty="0"/>
              <a:t>Objectives</a:t>
            </a:r>
          </a:p>
        </p:txBody>
      </p:sp>
      <p:sp>
        <p:nvSpPr>
          <p:cNvPr id="15" name="Content Placeholder 14">
            <a:extLst>
              <a:ext uri="{FF2B5EF4-FFF2-40B4-BE49-F238E27FC236}">
                <a16:creationId xmlns:a16="http://schemas.microsoft.com/office/drawing/2014/main" id="{4A9EE236-10D8-44DD-AC92-ED48C808D20E}"/>
              </a:ext>
            </a:extLst>
          </p:cNvPr>
          <p:cNvSpPr>
            <a:spLocks noGrp="1"/>
          </p:cNvSpPr>
          <p:nvPr>
            <p:ph idx="1"/>
          </p:nvPr>
        </p:nvSpPr>
        <p:spPr>
          <a:xfrm>
            <a:off x="628651" y="1825625"/>
            <a:ext cx="2608620" cy="4351338"/>
          </a:xfrm>
        </p:spPr>
        <p:txBody>
          <a:bodyPr>
            <a:normAutofit/>
          </a:bodyPr>
          <a:lstStyle/>
          <a:p>
            <a:r>
              <a:rPr lang="en-US" dirty="0"/>
              <a:t>Identify relocations sites for USFWS use</a:t>
            </a:r>
          </a:p>
          <a:p>
            <a:r>
              <a:rPr lang="en-US" dirty="0"/>
              <a:t>Keep grizzly bears within the range that they’re caught</a:t>
            </a:r>
          </a:p>
          <a:p>
            <a:r>
              <a:rPr lang="en-US" dirty="0"/>
              <a:t>Be clear in our language, relocation is not reintroduction or augmentation</a:t>
            </a:r>
          </a:p>
        </p:txBody>
      </p:sp>
    </p:spTree>
    <p:extLst>
      <p:ext uri="{BB962C8B-B14F-4D97-AF65-F5344CB8AC3E}">
        <p14:creationId xmlns:p14="http://schemas.microsoft.com/office/powerpoint/2010/main" val="25753693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55D44-6887-4F79-B6CE-2762830AB0BD}"/>
              </a:ext>
            </a:extLst>
          </p:cNvPr>
          <p:cNvSpPr>
            <a:spLocks noGrp="1"/>
          </p:cNvSpPr>
          <p:nvPr>
            <p:ph type="title"/>
          </p:nvPr>
        </p:nvSpPr>
        <p:spPr/>
        <p:txBody>
          <a:bodyPr/>
          <a:lstStyle/>
          <a:p>
            <a:r>
              <a:rPr lang="en-US" dirty="0"/>
              <a:t>General areas for relocation sites</a:t>
            </a:r>
          </a:p>
        </p:txBody>
      </p:sp>
      <p:sp>
        <p:nvSpPr>
          <p:cNvPr id="3" name="Content Placeholder 2">
            <a:extLst>
              <a:ext uri="{FF2B5EF4-FFF2-40B4-BE49-F238E27FC236}">
                <a16:creationId xmlns:a16="http://schemas.microsoft.com/office/drawing/2014/main" id="{1C6665F9-7870-46D0-A351-15D1FEA2CB59}"/>
              </a:ext>
            </a:extLst>
          </p:cNvPr>
          <p:cNvSpPr>
            <a:spLocks noGrp="1"/>
          </p:cNvSpPr>
          <p:nvPr>
            <p:ph idx="1"/>
          </p:nvPr>
        </p:nvSpPr>
        <p:spPr>
          <a:xfrm>
            <a:off x="457200" y="1825624"/>
            <a:ext cx="3505200" cy="4667249"/>
          </a:xfrm>
        </p:spPr>
        <p:txBody>
          <a:bodyPr>
            <a:normAutofit/>
          </a:bodyPr>
          <a:lstStyle/>
          <a:p>
            <a:r>
              <a:rPr lang="en-US" dirty="0"/>
              <a:t>Site coordination and flexibility</a:t>
            </a:r>
          </a:p>
          <a:p>
            <a:pPr lvl="1"/>
            <a:r>
              <a:rPr lang="en-US" dirty="0"/>
              <a:t>Access may depend on season, recreation, etc.</a:t>
            </a:r>
          </a:p>
          <a:p>
            <a:pPr lvl="1"/>
            <a:r>
              <a:rPr lang="en-US" dirty="0"/>
              <a:t>Situational discussion for final site approval</a:t>
            </a:r>
          </a:p>
          <a:p>
            <a:r>
              <a:rPr lang="en-US" dirty="0"/>
              <a:t>Release on-site may be feasible for some but not all situations</a:t>
            </a:r>
          </a:p>
          <a:p>
            <a:r>
              <a:rPr lang="en-US" dirty="0"/>
              <a:t>Consideration for current distributions and areas where grizzly bears “may be present”</a:t>
            </a:r>
          </a:p>
          <a:p>
            <a:endParaRPr lang="en-US" dirty="0"/>
          </a:p>
        </p:txBody>
      </p:sp>
      <p:pic>
        <p:nvPicPr>
          <p:cNvPr id="4" name="Picture 3" descr="A picture containing bear, tree, mammal, outdoor&#10;&#10;Description automatically generated">
            <a:extLst>
              <a:ext uri="{FF2B5EF4-FFF2-40B4-BE49-F238E27FC236}">
                <a16:creationId xmlns:a16="http://schemas.microsoft.com/office/drawing/2014/main" id="{3AB67E04-AE92-47B4-913B-0FD5BD62060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91000" y="2201069"/>
            <a:ext cx="4800600" cy="3600450"/>
          </a:xfrm>
          <a:prstGeom prst="rect">
            <a:avLst/>
          </a:prstGeom>
        </p:spPr>
      </p:pic>
    </p:spTree>
    <p:extLst>
      <p:ext uri="{BB962C8B-B14F-4D97-AF65-F5344CB8AC3E}">
        <p14:creationId xmlns:p14="http://schemas.microsoft.com/office/powerpoint/2010/main" val="1415291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13A25-9F09-445E-9F18-D84F171C38FC}"/>
              </a:ext>
            </a:extLst>
          </p:cNvPr>
          <p:cNvSpPr>
            <a:spLocks noGrp="1"/>
          </p:cNvSpPr>
          <p:nvPr>
            <p:ph type="title"/>
          </p:nvPr>
        </p:nvSpPr>
        <p:spPr>
          <a:xfrm>
            <a:off x="665562" y="-1497"/>
            <a:ext cx="7886700" cy="1325563"/>
          </a:xfrm>
        </p:spPr>
        <p:txBody>
          <a:bodyPr/>
          <a:lstStyle/>
          <a:p>
            <a:endParaRPr lang="en-US" dirty="0"/>
          </a:p>
        </p:txBody>
      </p:sp>
      <p:pic>
        <p:nvPicPr>
          <p:cNvPr id="4" name="Content Placeholder 3">
            <a:extLst>
              <a:ext uri="{FF2B5EF4-FFF2-40B4-BE49-F238E27FC236}">
                <a16:creationId xmlns:a16="http://schemas.microsoft.com/office/drawing/2014/main" id="{FAED98B9-EE31-415D-A4B3-85C481473A75}"/>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rcRect/>
          <a:stretch/>
        </p:blipFill>
        <p:spPr>
          <a:xfrm>
            <a:off x="331694" y="152400"/>
            <a:ext cx="8480611" cy="6553200"/>
          </a:xfrm>
        </p:spPr>
      </p:pic>
    </p:spTree>
    <p:extLst>
      <p:ext uri="{BB962C8B-B14F-4D97-AF65-F5344CB8AC3E}">
        <p14:creationId xmlns:p14="http://schemas.microsoft.com/office/powerpoint/2010/main" val="20247179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13A25-9F09-445E-9F18-D84F171C38FC}"/>
              </a:ext>
            </a:extLst>
          </p:cNvPr>
          <p:cNvSpPr>
            <a:spLocks noGrp="1"/>
          </p:cNvSpPr>
          <p:nvPr>
            <p:ph type="title"/>
          </p:nvPr>
        </p:nvSpPr>
        <p:spPr>
          <a:xfrm>
            <a:off x="665562" y="-1497"/>
            <a:ext cx="7886700" cy="1325563"/>
          </a:xfrm>
        </p:spPr>
        <p:txBody>
          <a:bodyPr/>
          <a:lstStyle/>
          <a:p>
            <a:endParaRPr lang="en-US" dirty="0"/>
          </a:p>
        </p:txBody>
      </p:sp>
      <p:pic>
        <p:nvPicPr>
          <p:cNvPr id="4" name="Content Placeholder 3">
            <a:extLst>
              <a:ext uri="{FF2B5EF4-FFF2-40B4-BE49-F238E27FC236}">
                <a16:creationId xmlns:a16="http://schemas.microsoft.com/office/drawing/2014/main" id="{FAED98B9-EE31-415D-A4B3-85C481473A75}"/>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rcRect/>
          <a:stretch/>
        </p:blipFill>
        <p:spPr>
          <a:xfrm>
            <a:off x="331694" y="152400"/>
            <a:ext cx="8480611" cy="6553199"/>
          </a:xfrm>
        </p:spPr>
      </p:pic>
    </p:spTree>
    <p:extLst>
      <p:ext uri="{BB962C8B-B14F-4D97-AF65-F5344CB8AC3E}">
        <p14:creationId xmlns:p14="http://schemas.microsoft.com/office/powerpoint/2010/main" val="1333620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p:spPr>
        <p:txBody>
          <a:bodyPr>
            <a:normAutofit/>
          </a:bodyPr>
          <a:lstStyle/>
          <a:p>
            <a:r>
              <a:rPr lang="en-US" dirty="0"/>
              <a:t>Next Steps</a:t>
            </a:r>
          </a:p>
        </p:txBody>
      </p:sp>
      <p:sp>
        <p:nvSpPr>
          <p:cNvPr id="3" name="Content Placeholder 2"/>
          <p:cNvSpPr>
            <a:spLocks noGrp="1"/>
          </p:cNvSpPr>
          <p:nvPr>
            <p:ph idx="1"/>
          </p:nvPr>
        </p:nvSpPr>
        <p:spPr>
          <a:xfrm>
            <a:off x="840000" y="1825625"/>
            <a:ext cx="4768864" cy="4351338"/>
          </a:xfrm>
        </p:spPr>
        <p:txBody>
          <a:bodyPr>
            <a:normAutofit/>
          </a:bodyPr>
          <a:lstStyle/>
          <a:p>
            <a:r>
              <a:rPr lang="en-US" dirty="0"/>
              <a:t>Timeline</a:t>
            </a:r>
          </a:p>
          <a:p>
            <a:r>
              <a:rPr lang="en-US" dirty="0"/>
              <a:t>Public Outreach</a:t>
            </a:r>
          </a:p>
          <a:p>
            <a:pPr lvl="1"/>
            <a:r>
              <a:rPr lang="en-US" dirty="0"/>
              <a:t>Joint communications plan</a:t>
            </a:r>
          </a:p>
          <a:p>
            <a:pPr lvl="1"/>
            <a:r>
              <a:rPr lang="en-US" dirty="0"/>
              <a:t>Press release at beginning of year to outline USFWS/MFWP roles, objectives, and general release areas</a:t>
            </a:r>
          </a:p>
          <a:p>
            <a:pPr lvl="1"/>
            <a:r>
              <a:rPr lang="en-US" dirty="0"/>
              <a:t>Follow-up press releases upon each relocation </a:t>
            </a:r>
          </a:p>
          <a:p>
            <a:r>
              <a:rPr lang="en-US" dirty="0"/>
              <a:t>Memorandum of Understanding</a:t>
            </a:r>
          </a:p>
          <a:p>
            <a:r>
              <a:rPr lang="en-US" dirty="0"/>
              <a:t>Contacts for release coordination</a:t>
            </a:r>
          </a:p>
        </p:txBody>
      </p:sp>
      <p:pic>
        <p:nvPicPr>
          <p:cNvPr id="5" name="Picture 4" descr="A picture containing grass, outdoor, nature, river&#10;&#10;Description automatically generated">
            <a:extLst>
              <a:ext uri="{FF2B5EF4-FFF2-40B4-BE49-F238E27FC236}">
                <a16:creationId xmlns:a16="http://schemas.microsoft.com/office/drawing/2014/main" id="{EFC9E1ED-C949-4705-A785-20CE9280D45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4057" r="26341" b="-3"/>
          <a:stretch/>
        </p:blipFill>
        <p:spPr>
          <a:xfrm>
            <a:off x="5942191" y="1924505"/>
            <a:ext cx="2516007" cy="3398611"/>
          </a:xfrm>
          <a:prstGeom prst="rect">
            <a:avLst/>
          </a:prstGeom>
        </p:spPr>
      </p:pic>
    </p:spTree>
    <p:extLst>
      <p:ext uri="{BB962C8B-B14F-4D97-AF65-F5344CB8AC3E}">
        <p14:creationId xmlns:p14="http://schemas.microsoft.com/office/powerpoint/2010/main" val="3771781935"/>
      </p:ext>
    </p:extLst>
  </p:cSld>
  <p:clrMapOvr>
    <a:masterClrMapping/>
  </p:clrMapOvr>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AD083A5444638459824F9BEFAF5D5B1" ma:contentTypeVersion="12" ma:contentTypeDescription="Create a new document." ma:contentTypeScope="" ma:versionID="33cac4083fec699aa6d3799f24435ebc">
  <xsd:schema xmlns:xsd="http://www.w3.org/2001/XMLSchema" xmlns:xs="http://www.w3.org/2001/XMLSchema" xmlns:p="http://schemas.microsoft.com/office/2006/metadata/properties" xmlns:ns2="d25c2f33-dba6-4113-aa9b-0d7746147d2c" xmlns:ns3="31062a0d-ede8-4112-b4bb-00a9c1bc8e16" targetNamespace="http://schemas.microsoft.com/office/2006/metadata/properties" ma:root="true" ma:fieldsID="e9300213b5431b1f91bde837def99f5b" ns2:_="" ns3:_="">
    <xsd:import namespace="d25c2f33-dba6-4113-aa9b-0d7746147d2c"/>
    <xsd:import namespace="31062a0d-ede8-4112-b4bb-00a9c1bc8e1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25c2f33-dba6-4113-aa9b-0d7746147d2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9c5df3ad-b4e5-45d1-88c9-23db5f1fe618" ma:termSetId="09814cd3-568e-fe90-9814-8d621ff8fb84" ma:anchorId="fba54fb3-c3e1-fe81-a776-ca4b69148c4d" ma:open="true" ma:isKeyword="false">
      <xsd:complexType>
        <xsd:sequence>
          <xsd:element ref="pc:Terms" minOccurs="0" maxOccurs="1"/>
        </xsd:sequence>
      </xsd:complexType>
    </xsd:element>
    <xsd:element name="MediaServiceLocation" ma:index="18" nillable="true" ma:displayName="Location" ma:internalName="MediaServiceLocatio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1062a0d-ede8-4112-b4bb-00a9c1bc8e16"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1005d33c-ac18-46a2-9269-a85255d34d75}" ma:internalName="TaxCatchAll" ma:showField="CatchAllData" ma:web="c33fa9bd-df75-44e7-bf40-25b7d4e73dd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25c2f33-dba6-4113-aa9b-0d7746147d2c">
      <Terms xmlns="http://schemas.microsoft.com/office/infopath/2007/PartnerControls"/>
    </lcf76f155ced4ddcb4097134ff3c332f>
    <TaxCatchAll xmlns="31062a0d-ede8-4112-b4bb-00a9c1bc8e16" xsi:nil="true"/>
  </documentManagement>
</p:properties>
</file>

<file path=customXml/itemProps1.xml><?xml version="1.0" encoding="utf-8"?>
<ds:datastoreItem xmlns:ds="http://schemas.openxmlformats.org/officeDocument/2006/customXml" ds:itemID="{01963B70-7587-4D00-91A4-749E70B08969}"/>
</file>

<file path=customXml/itemProps2.xml><?xml version="1.0" encoding="utf-8"?>
<ds:datastoreItem xmlns:ds="http://schemas.openxmlformats.org/officeDocument/2006/customXml" ds:itemID="{100C175D-3256-4441-A5DC-E0DB6BD1A62A}"/>
</file>

<file path=customXml/itemProps3.xml><?xml version="1.0" encoding="utf-8"?>
<ds:datastoreItem xmlns:ds="http://schemas.openxmlformats.org/officeDocument/2006/customXml" ds:itemID="{401CDF0F-DFE8-4FBB-9DC8-DAF06CDC33CB}"/>
</file>

<file path=docProps/app.xml><?xml version="1.0" encoding="utf-8"?>
<Properties xmlns="http://schemas.openxmlformats.org/officeDocument/2006/extended-properties" xmlns:vt="http://schemas.openxmlformats.org/officeDocument/2006/docPropsVTypes">
  <Template>TM04033923[[fn=Depth]]</Template>
  <TotalTime>8101</TotalTime>
  <Words>519</Words>
  <Application>Microsoft Office PowerPoint</Application>
  <PresentationFormat>On-screen Show (4:3)</PresentationFormat>
  <Paragraphs>51</Paragraphs>
  <Slides>8</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Corbel</vt:lpstr>
      <vt:lpstr>Depth</vt:lpstr>
      <vt:lpstr>Grizzly Bear Relocation  Site Discussion</vt:lpstr>
      <vt:lpstr>Overview</vt:lpstr>
      <vt:lpstr>Roles</vt:lpstr>
      <vt:lpstr>Objectives</vt:lpstr>
      <vt:lpstr>General areas for relocation sites</vt:lpstr>
      <vt:lpstr>PowerPoint Presentation</vt:lpstr>
      <vt:lpstr>PowerPoint Presentation</vt:lpstr>
      <vt:lpstr>Next Steps</vt:lpstr>
    </vt:vector>
  </TitlesOfParts>
  <Company>U.S. Fish &amp; Wildlife Service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Fortin-Noreus</dc:creator>
  <cp:lastModifiedBy>Fortin-Noreus, Jennifer K</cp:lastModifiedBy>
  <cp:revision>30</cp:revision>
  <dcterms:created xsi:type="dcterms:W3CDTF">2017-03-08T17:14:07Z</dcterms:created>
  <dcterms:modified xsi:type="dcterms:W3CDTF">2022-02-07T16:56:51Z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0x010100EAD083A5444638459824F9BEFAF5D5B1</vt:lpwstr>
  </property>
</Properties>
</file>